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797675" cy="987425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F9F5"/>
    <a:srgbClr val="21A996"/>
    <a:srgbClr val="1FAD99"/>
    <a:srgbClr val="FE6C2A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2EE6BF-22D6-42F5-AF59-4FF639C06B97}" type="datetimeFigureOut">
              <a:rPr lang="nb-NO" smtClean="0"/>
              <a:t>03.01.2019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90B604-4ED8-4C3F-A56C-1A2669EA6EC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091740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Plassholder for lysbil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Plassholder for nota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b-NO" alt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D45C1F3-CA86-48EE-A140-33C9EF6F660B}" type="slidenum">
              <a:rPr lang="nb-NO" smtClean="0"/>
              <a:pPr>
                <a:defRPr/>
              </a:pPr>
              <a:t>1</a:t>
            </a:fld>
            <a:endParaRPr lang="nb-NO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4BA3C-6EB0-4862-942C-A8A56BD8ECCF}" type="datetimeFigureOut">
              <a:rPr lang="nb-NO" smtClean="0"/>
              <a:t>03.01.2019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DED9B-2ABB-4F78-B3AE-DE695DA7F67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68024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4BA3C-6EB0-4862-942C-A8A56BD8ECCF}" type="datetimeFigureOut">
              <a:rPr lang="nb-NO" smtClean="0"/>
              <a:t>03.01.2019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DED9B-2ABB-4F78-B3AE-DE695DA7F67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78869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4BA3C-6EB0-4862-942C-A8A56BD8ECCF}" type="datetimeFigureOut">
              <a:rPr lang="nb-NO" smtClean="0"/>
              <a:t>03.01.2019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DED9B-2ABB-4F78-B3AE-DE695DA7F67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62198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4BA3C-6EB0-4862-942C-A8A56BD8ECCF}" type="datetimeFigureOut">
              <a:rPr lang="nb-NO" smtClean="0"/>
              <a:t>03.01.2019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DED9B-2ABB-4F78-B3AE-DE695DA7F67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40055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4BA3C-6EB0-4862-942C-A8A56BD8ECCF}" type="datetimeFigureOut">
              <a:rPr lang="nb-NO" smtClean="0"/>
              <a:t>03.01.2019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DED9B-2ABB-4F78-B3AE-DE695DA7F67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01342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4BA3C-6EB0-4862-942C-A8A56BD8ECCF}" type="datetimeFigureOut">
              <a:rPr lang="nb-NO" smtClean="0"/>
              <a:t>03.01.2019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DED9B-2ABB-4F78-B3AE-DE695DA7F67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53081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4BA3C-6EB0-4862-942C-A8A56BD8ECCF}" type="datetimeFigureOut">
              <a:rPr lang="nb-NO" smtClean="0"/>
              <a:t>03.01.2019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DED9B-2ABB-4F78-B3AE-DE695DA7F67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27864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4BA3C-6EB0-4862-942C-A8A56BD8ECCF}" type="datetimeFigureOut">
              <a:rPr lang="nb-NO" smtClean="0"/>
              <a:t>03.01.2019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DED9B-2ABB-4F78-B3AE-DE695DA7F67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27904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4BA3C-6EB0-4862-942C-A8A56BD8ECCF}" type="datetimeFigureOut">
              <a:rPr lang="nb-NO" smtClean="0"/>
              <a:t>03.01.2019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DED9B-2ABB-4F78-B3AE-DE695DA7F67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22769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4BA3C-6EB0-4862-942C-A8A56BD8ECCF}" type="datetimeFigureOut">
              <a:rPr lang="nb-NO" smtClean="0"/>
              <a:t>03.01.2019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DED9B-2ABB-4F78-B3AE-DE695DA7F67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21420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4BA3C-6EB0-4862-942C-A8A56BD8ECCF}" type="datetimeFigureOut">
              <a:rPr lang="nb-NO" smtClean="0"/>
              <a:t>03.01.2019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DED9B-2ABB-4F78-B3AE-DE695DA7F67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65335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4BA3C-6EB0-4862-942C-A8A56BD8ECCF}" type="datetimeFigureOut">
              <a:rPr lang="nb-NO" smtClean="0"/>
              <a:t>03.01.2019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2DED9B-2ABB-4F78-B3AE-DE695DA7F67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15251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18306" y="229499"/>
            <a:ext cx="8843962" cy="676275"/>
          </a:xfrm>
          <a:solidFill>
            <a:srgbClr val="1FAD99"/>
          </a:solidFill>
          <a:ln w="12700">
            <a:noFill/>
          </a:ln>
          <a:effectLst>
            <a:outerShdw blurRad="107950" dist="12700" dir="5400000" algn="ctr">
              <a:srgbClr val="000000"/>
            </a:outerShdw>
            <a:softEdge rad="12700"/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nb-NO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ndalus" pitchFamily="2" charset="-78"/>
              </a:rPr>
              <a:t>PERIODEPLAN: BÆREKRAFTIG UTVIKLING</a:t>
            </a:r>
            <a:br>
              <a:rPr lang="nb-NO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ndalus" pitchFamily="2" charset="-78"/>
              </a:rPr>
            </a:br>
            <a:r>
              <a:rPr lang="nb-NO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ndalus" pitchFamily="2" charset="-78"/>
              </a:rPr>
              <a:t>1. MARS – 15. JUNI</a:t>
            </a: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118306" y="2539077"/>
            <a:ext cx="8843962" cy="1779846"/>
          </a:xfrm>
          <a:prstGeom prst="rect">
            <a:avLst/>
          </a:prstGeom>
          <a:solidFill>
            <a:srgbClr val="DBF9F5"/>
          </a:solidFill>
          <a:ln>
            <a:noFill/>
            <a:headEnd/>
            <a:tailEnd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  <a:defRPr/>
            </a:pPr>
            <a:r>
              <a:rPr lang="nb-NO" sz="1200" b="1" dirty="0">
                <a:solidFill>
                  <a:schemeClr val="tx1"/>
                </a:solidFill>
                <a:latin typeface="+mj-lt"/>
                <a:ea typeface="Calibri" pitchFamily="34" charset="0"/>
                <a:cs typeface="Andalus" panose="02020603050405020304" pitchFamily="18" charset="-78"/>
              </a:rPr>
              <a:t>RAMMEPLANEN SIER:</a:t>
            </a:r>
          </a:p>
          <a:p>
            <a:pPr algn="ctr">
              <a:lnSpc>
                <a:spcPct val="115000"/>
              </a:lnSpc>
              <a:spcAft>
                <a:spcPts val="0"/>
              </a:spcAft>
              <a:defRPr/>
            </a:pPr>
            <a:endParaRPr lang="nb-NO" sz="400" b="1" dirty="0">
              <a:solidFill>
                <a:schemeClr val="tx1"/>
              </a:solidFill>
              <a:latin typeface="+mj-lt"/>
              <a:ea typeface="Calibri" pitchFamily="34" charset="0"/>
              <a:cs typeface="Andalus" panose="02020603050405020304" pitchFamily="18" charset="-78"/>
            </a:endParaRPr>
          </a:p>
          <a:p>
            <a:pPr marL="171450" indent="-171450">
              <a:lnSpc>
                <a:spcPct val="115000"/>
              </a:lnSpc>
              <a:buFont typeface="Arial" panose="020B0604020202020204" pitchFamily="34" charset="0"/>
              <a:buChar char="•"/>
              <a:defRPr/>
            </a:pPr>
            <a:r>
              <a:rPr lang="nb-NO" sz="1100" dirty="0">
                <a:solidFill>
                  <a:schemeClr val="tx1"/>
                </a:solidFill>
                <a:ea typeface="Calibri" pitchFamily="34" charset="0"/>
                <a:cs typeface="Andalus" panose="02020603050405020304" pitchFamily="18" charset="-78"/>
              </a:rPr>
              <a:t>Barna skal erfare at deres valg og handlinger kan påvirke situasjonen både for dem selv og andre. </a:t>
            </a:r>
          </a:p>
          <a:p>
            <a:pPr marL="171450" indent="-171450">
              <a:lnSpc>
                <a:spcPct val="115000"/>
              </a:lnSpc>
              <a:buFont typeface="Arial" panose="020B0604020202020204" pitchFamily="34" charset="0"/>
              <a:buChar char="•"/>
              <a:defRPr/>
            </a:pPr>
            <a:r>
              <a:rPr lang="nb-NO" sz="1100" dirty="0">
                <a:solidFill>
                  <a:schemeClr val="tx1"/>
                </a:solidFill>
                <a:ea typeface="Calibri" pitchFamily="34" charset="0"/>
                <a:cs typeface="Andalus" panose="02020603050405020304" pitchFamily="18" charset="-78"/>
              </a:rPr>
              <a:t>Personalet skal støtte barnas aktivitet, engasjement og deltakelse i felleskapet. </a:t>
            </a:r>
          </a:p>
          <a:p>
            <a:pPr marL="171450" indent="-171450">
              <a:lnSpc>
                <a:spcPct val="115000"/>
              </a:lnSpc>
              <a:buFont typeface="Arial" panose="020B0604020202020204" pitchFamily="34" charset="0"/>
              <a:buChar char="•"/>
              <a:defRPr/>
            </a:pPr>
            <a:r>
              <a:rPr lang="nb-NO" sz="1100" dirty="0">
                <a:solidFill>
                  <a:schemeClr val="tx1"/>
                </a:solidFill>
                <a:ea typeface="Calibri" pitchFamily="34" charset="0"/>
                <a:cs typeface="Andalus" panose="02020603050405020304" pitchFamily="18" charset="-78"/>
              </a:rPr>
              <a:t>Personalet skal utfordre barnas tenkning og invitere dem inn i utforskende samtaler. </a:t>
            </a:r>
          </a:p>
          <a:p>
            <a:pPr marL="171450" indent="-171450">
              <a:lnSpc>
                <a:spcPct val="115000"/>
              </a:lnSpc>
              <a:buFont typeface="Arial" panose="020B0604020202020204" pitchFamily="34" charset="0"/>
              <a:buChar char="•"/>
              <a:defRPr/>
            </a:pPr>
            <a:r>
              <a:rPr lang="nb-NO" sz="1100" dirty="0">
                <a:solidFill>
                  <a:schemeClr val="tx1"/>
                </a:solidFill>
                <a:ea typeface="Calibri" pitchFamily="34" charset="0"/>
                <a:cs typeface="Andalus" panose="02020603050405020304" pitchFamily="18" charset="-78"/>
              </a:rPr>
              <a:t>Barnehagen skal bidra til at barna opplever og utforsker naturens mangfold. </a:t>
            </a:r>
          </a:p>
          <a:p>
            <a:pPr marL="171450" indent="-171450">
              <a:lnSpc>
                <a:spcPct val="115000"/>
              </a:lnSpc>
              <a:buFont typeface="Arial" panose="020B0604020202020204" pitchFamily="34" charset="0"/>
              <a:buChar char="•"/>
              <a:defRPr/>
            </a:pPr>
            <a:r>
              <a:rPr lang="nb-NO" sz="1100" dirty="0">
                <a:solidFill>
                  <a:schemeClr val="tx1"/>
                </a:solidFill>
                <a:ea typeface="Calibri" pitchFamily="34" charset="0"/>
                <a:cs typeface="Andalus" panose="02020603050405020304" pitchFamily="18" charset="-78"/>
              </a:rPr>
              <a:t>Barnehagen skal bidra til at barna lærer å respektere naturen. </a:t>
            </a:r>
          </a:p>
          <a:p>
            <a:pPr marL="171450" indent="-171450">
              <a:lnSpc>
                <a:spcPct val="115000"/>
              </a:lnSpc>
              <a:buFont typeface="Arial" panose="020B0604020202020204" pitchFamily="34" charset="0"/>
              <a:buChar char="•"/>
              <a:defRPr/>
            </a:pPr>
            <a:r>
              <a:rPr lang="nb-NO" sz="1100" dirty="0">
                <a:solidFill>
                  <a:schemeClr val="tx1"/>
                </a:solidFill>
                <a:ea typeface="Calibri" pitchFamily="34" charset="0"/>
                <a:cs typeface="Andalus" panose="02020603050405020304" pitchFamily="18" charset="-78"/>
              </a:rPr>
              <a:t>Barnehagen skal legge til rette for at barna kan få et mangfold av naturopplevelser, og få oppleve naturen som arena for lek og læring. </a:t>
            </a:r>
          </a:p>
          <a:p>
            <a:pPr>
              <a:lnSpc>
                <a:spcPct val="115000"/>
              </a:lnSpc>
              <a:defRPr/>
            </a:pPr>
            <a:endParaRPr lang="nb-NO" sz="1100" dirty="0">
              <a:solidFill>
                <a:schemeClr val="tx1"/>
              </a:solidFill>
              <a:ea typeface="Calibri" pitchFamily="34" charset="0"/>
              <a:cs typeface="Andalus" panose="02020603050405020304" pitchFamily="18" charset="-78"/>
            </a:endParaRPr>
          </a:p>
        </p:txBody>
      </p:sp>
      <p:sp>
        <p:nvSpPr>
          <p:cNvPr id="12" name="Rectangle 10">
            <a:extLst>
              <a:ext uri="{FF2B5EF4-FFF2-40B4-BE49-F238E27FC236}">
                <a16:creationId xmlns:a16="http://schemas.microsoft.com/office/drawing/2014/main" id="{A668164F-BCDB-4032-A593-3AAFD104E4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35431" y="4477135"/>
            <a:ext cx="4241138" cy="2046714"/>
          </a:xfrm>
          <a:prstGeom prst="rect">
            <a:avLst/>
          </a:prstGeom>
          <a:solidFill>
            <a:srgbClr val="DBF9F5"/>
          </a:solidFill>
          <a:ln>
            <a:noFill/>
            <a:headEnd/>
            <a:tailEnd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nb-NO" sz="1200" b="1" dirty="0">
                <a:solidFill>
                  <a:schemeClr val="tx1"/>
                </a:solidFill>
                <a:latin typeface="+mj-lt"/>
                <a:ea typeface="Calibri" pitchFamily="34" charset="0"/>
                <a:cs typeface="Andalus" panose="02020603050405020304" pitchFamily="18" charset="-78"/>
              </a:rPr>
              <a:t>RESULTAT AV GOD VOKSENPRAKSIS:</a:t>
            </a:r>
          </a:p>
          <a:p>
            <a:pPr algn="ctr">
              <a:defRPr/>
            </a:pPr>
            <a:endParaRPr lang="nb-NO" sz="400" b="1" dirty="0">
              <a:solidFill>
                <a:schemeClr val="tx1"/>
              </a:solidFill>
              <a:latin typeface="+mj-lt"/>
              <a:ea typeface="Calibri" pitchFamily="34" charset="0"/>
              <a:cs typeface="Andalus" panose="02020603050405020304" pitchFamily="18" charset="-78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b-NO" sz="1100" dirty="0">
                <a:solidFill>
                  <a:schemeClr val="tx1"/>
                </a:solidFill>
                <a:latin typeface="+mj-lt"/>
                <a:ea typeface="Calibri" pitchFamily="34" charset="0"/>
                <a:cs typeface="Andalus" panose="02020603050405020304" pitchFamily="18" charset="-78"/>
              </a:rPr>
              <a:t>Barna hevder egne behov overfor andre barn og voksne.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b-NO" sz="1100" dirty="0">
                <a:solidFill>
                  <a:schemeClr val="tx1"/>
                </a:solidFill>
                <a:latin typeface="+mj-lt"/>
                <a:ea typeface="Calibri" pitchFamily="34" charset="0"/>
                <a:cs typeface="Andalus" panose="02020603050405020304" pitchFamily="18" charset="-78"/>
              </a:rPr>
              <a:t>Barna gir uttrykk for motstand og uenighet på en respektfull måte.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b-NO" sz="1100" dirty="0">
                <a:solidFill>
                  <a:schemeClr val="tx1"/>
                </a:solidFill>
                <a:latin typeface="+mj-lt"/>
                <a:ea typeface="Calibri" pitchFamily="34" charset="0"/>
                <a:cs typeface="Andalus" panose="02020603050405020304" pitchFamily="18" charset="-78"/>
              </a:rPr>
              <a:t>Barna viser hensyn til andre barns og voksnes meninger og valg.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b-NO" sz="1100" dirty="0">
                <a:solidFill>
                  <a:schemeClr val="tx1"/>
                </a:solidFill>
                <a:latin typeface="+mj-lt"/>
                <a:ea typeface="Calibri" pitchFamily="34" charset="0"/>
                <a:cs typeface="Andalus" panose="02020603050405020304" pitchFamily="18" charset="-78"/>
              </a:rPr>
              <a:t>Barna inkluderer andre.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b-NO" sz="1100" dirty="0">
                <a:solidFill>
                  <a:schemeClr val="tx1"/>
                </a:solidFill>
                <a:latin typeface="+mj-lt"/>
                <a:ea typeface="Calibri" pitchFamily="34" charset="0"/>
                <a:cs typeface="Andalus" panose="02020603050405020304" pitchFamily="18" charset="-78"/>
              </a:rPr>
              <a:t>Barna viser omsorg og forståelse for andre.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b-NO" sz="1100" dirty="0">
                <a:solidFill>
                  <a:schemeClr val="tx1"/>
                </a:solidFill>
                <a:latin typeface="+mj-lt"/>
                <a:ea typeface="Calibri" pitchFamily="34" charset="0"/>
                <a:cs typeface="Andalus" panose="02020603050405020304" pitchFamily="18" charset="-78"/>
              </a:rPr>
              <a:t>Barna deltar aktivt i samtaler med turtaking med andre barn og voksne.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b-NO" sz="1100" dirty="0">
                <a:solidFill>
                  <a:schemeClr val="tx1"/>
                </a:solidFill>
                <a:latin typeface="+mj-lt"/>
                <a:ea typeface="Calibri" pitchFamily="34" charset="0"/>
                <a:cs typeface="Andalus" panose="02020603050405020304" pitchFamily="18" charset="-78"/>
              </a:rPr>
              <a:t>Barna bruker språket til å uttrykke egne behov og følelser.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b-NO" sz="1100" dirty="0">
                <a:solidFill>
                  <a:schemeClr val="tx1"/>
                </a:solidFill>
                <a:latin typeface="+mj-lt"/>
                <a:ea typeface="Calibri" pitchFamily="34" charset="0"/>
                <a:cs typeface="Andalus" panose="02020603050405020304" pitchFamily="18" charset="-78"/>
              </a:rPr>
              <a:t>Barna er nysgjerrige på ord, begreper og uttrykk i hverdagen.</a:t>
            </a:r>
          </a:p>
          <a:p>
            <a:pPr>
              <a:defRPr/>
            </a:pPr>
            <a:endParaRPr lang="nb-NO" sz="1200" dirty="0">
              <a:solidFill>
                <a:schemeClr val="tx1"/>
              </a:solidFill>
              <a:latin typeface="Comic Sans MS" panose="030F0702030302020204" pitchFamily="66" charset="0"/>
              <a:ea typeface="Calibri" pitchFamily="34" charset="0"/>
              <a:cs typeface="Andalus" panose="02020603050405020304" pitchFamily="18" charset="-78"/>
            </a:endParaRPr>
          </a:p>
        </p:txBody>
      </p:sp>
      <p:sp>
        <p:nvSpPr>
          <p:cNvPr id="13" name="Rectangle 10">
            <a:extLst>
              <a:ext uri="{FF2B5EF4-FFF2-40B4-BE49-F238E27FC236}">
                <a16:creationId xmlns:a16="http://schemas.microsoft.com/office/drawing/2014/main" id="{4DE32CCD-BE3A-4472-9E50-5EDDBB978B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431" y="4484829"/>
            <a:ext cx="4241138" cy="2031325"/>
          </a:xfrm>
          <a:prstGeom prst="rect">
            <a:avLst/>
          </a:prstGeom>
          <a:solidFill>
            <a:srgbClr val="DBF9F5"/>
          </a:solidFill>
          <a:ln>
            <a:noFill/>
            <a:headEnd/>
            <a:tailEnd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nb-NO" sz="1200" b="1" dirty="0">
                <a:solidFill>
                  <a:schemeClr val="tx1"/>
                </a:solidFill>
                <a:latin typeface="+mj-lt"/>
                <a:ea typeface="Calibri" pitchFamily="34" charset="0"/>
                <a:cs typeface="Andalus" panose="02020603050405020304" pitchFamily="18" charset="-78"/>
              </a:rPr>
              <a:t>KJENNETEGN PÅ GOD VOKSENPRAKSIS:</a:t>
            </a:r>
          </a:p>
          <a:p>
            <a:pPr algn="ctr">
              <a:defRPr/>
            </a:pPr>
            <a:endParaRPr lang="nb-NO" sz="400" b="1" dirty="0">
              <a:solidFill>
                <a:schemeClr val="tx1"/>
              </a:solidFill>
              <a:latin typeface="+mj-lt"/>
              <a:ea typeface="Calibri" pitchFamily="34" charset="0"/>
              <a:cs typeface="Andalus" panose="02020603050405020304" pitchFamily="18" charset="-78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b-NO" sz="1100" dirty="0">
                <a:solidFill>
                  <a:schemeClr val="tx1"/>
                </a:solidFill>
                <a:latin typeface="+mj-lt"/>
                <a:ea typeface="Calibri" pitchFamily="34" charset="0"/>
                <a:cs typeface="Andalus" panose="02020603050405020304" pitchFamily="18" charset="-78"/>
              </a:rPr>
              <a:t>Den voksne oppmuntrer barna til å gjøre handlinger som betyr noe for andre enn dem selv.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b-NO" sz="1100" dirty="0">
                <a:solidFill>
                  <a:schemeClr val="tx1"/>
                </a:solidFill>
                <a:latin typeface="+mj-lt"/>
                <a:ea typeface="Calibri" pitchFamily="34" charset="0"/>
                <a:cs typeface="Andalus" panose="02020603050405020304" pitchFamily="18" charset="-78"/>
              </a:rPr>
              <a:t>Den voksne åpner opp for at barna kan komme med egne innspill på opplevelser av aktiviteter og samspill med andre barn og voksne. 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b-NO" sz="1100" dirty="0">
                <a:solidFill>
                  <a:schemeClr val="tx1"/>
                </a:solidFill>
                <a:latin typeface="+mj-lt"/>
                <a:ea typeface="Calibri" pitchFamily="34" charset="0"/>
                <a:cs typeface="Andalus" panose="02020603050405020304" pitchFamily="18" charset="-78"/>
              </a:rPr>
              <a:t>Den voksne hjelper barna til å se andre barns signaler, og til å ta hensyn til disse.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b-NO" sz="1100" dirty="0">
                <a:solidFill>
                  <a:schemeClr val="tx1"/>
                </a:solidFill>
                <a:latin typeface="+mj-lt"/>
                <a:ea typeface="Calibri" pitchFamily="34" charset="0"/>
                <a:cs typeface="Andalus" panose="02020603050405020304" pitchFamily="18" charset="-78"/>
              </a:rPr>
              <a:t>Den voksne stiller åpne spørsmål som stimulerer til undring og utforskning.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b-NO" sz="1100" dirty="0">
                <a:solidFill>
                  <a:schemeClr val="tx1"/>
                </a:solidFill>
                <a:latin typeface="+mj-lt"/>
                <a:ea typeface="Calibri" pitchFamily="34" charset="0"/>
                <a:cs typeface="Andalus" panose="02020603050405020304" pitchFamily="18" charset="-78"/>
              </a:rPr>
              <a:t>Den voksne skal anerkjenne barnet ved å lytte, sette av tid og ta barnet på alvor.</a:t>
            </a:r>
            <a:endParaRPr lang="nb-NO" sz="1100" dirty="0">
              <a:solidFill>
                <a:schemeClr val="tx1"/>
              </a:solidFill>
              <a:latin typeface="Comic Sans MS" panose="030F0702030302020204" pitchFamily="66" charset="0"/>
              <a:ea typeface="Calibri" pitchFamily="34" charset="0"/>
              <a:cs typeface="Andalus" panose="02020603050405020304" pitchFamily="18" charset="-78"/>
            </a:endParaRPr>
          </a:p>
        </p:txBody>
      </p:sp>
      <p:sp>
        <p:nvSpPr>
          <p:cNvPr id="6" name="TekstSylinder 5"/>
          <p:cNvSpPr txBox="1"/>
          <p:nvPr/>
        </p:nvSpPr>
        <p:spPr>
          <a:xfrm>
            <a:off x="118306" y="1044154"/>
            <a:ext cx="8843962" cy="1354217"/>
          </a:xfrm>
          <a:prstGeom prst="rect">
            <a:avLst/>
          </a:prstGeom>
          <a:solidFill>
            <a:srgbClr val="DBF9F5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nb-NO" sz="1200" b="1" dirty="0">
                <a:solidFill>
                  <a:schemeClr val="tx1"/>
                </a:solidFill>
                <a:latin typeface="+mj-lt"/>
                <a:ea typeface="Calibri" pitchFamily="34" charset="0"/>
                <a:cs typeface="Andalus" panose="02020603050405020304" pitchFamily="18" charset="-78"/>
              </a:rPr>
              <a:t>HVA ER BÆREKRAFTIG UTVIKLING FOR SOMMERLY?</a:t>
            </a:r>
          </a:p>
          <a:p>
            <a:pPr algn="ctr">
              <a:defRPr/>
            </a:pPr>
            <a:endParaRPr lang="nb-NO" sz="400" b="1" dirty="0">
              <a:solidFill>
                <a:schemeClr val="tx1"/>
              </a:solidFill>
              <a:latin typeface="+mj-lt"/>
              <a:ea typeface="Calibri" pitchFamily="34" charset="0"/>
              <a:cs typeface="Andalus" panose="02020603050405020304" pitchFamily="18" charset="-78"/>
            </a:endParaRPr>
          </a:p>
          <a:p>
            <a:pPr algn="ctr">
              <a:defRPr/>
            </a:pPr>
            <a:r>
              <a:rPr lang="nb-NO" sz="1100" dirty="0">
                <a:solidFill>
                  <a:schemeClr val="tx1"/>
                </a:solidFill>
                <a:latin typeface="+mj-lt"/>
                <a:ea typeface="Calibri" pitchFamily="34" charset="0"/>
                <a:cs typeface="Andalus" panose="02020603050405020304" pitchFamily="18" charset="-78"/>
              </a:rPr>
              <a:t>I Sommerly skal barna «lære å ta vare på seg selv, hverandre og naturen (Rammeplan, 2017)». De skal oppleve en trygghet i seg selv, og se hvordan de kan påvirke andre i felleskapet. De skal også få en begynnende forståelse for at dagens handlinger har konsekvenser for fremtiden. </a:t>
            </a:r>
          </a:p>
          <a:p>
            <a:pPr algn="ctr">
              <a:defRPr/>
            </a:pPr>
            <a:endParaRPr lang="nb-NO" sz="1100" dirty="0">
              <a:solidFill>
                <a:schemeClr val="tx1"/>
              </a:solidFill>
              <a:latin typeface="+mj-lt"/>
              <a:ea typeface="Calibri" pitchFamily="34" charset="0"/>
              <a:cs typeface="Andalus" panose="02020603050405020304" pitchFamily="18" charset="-78"/>
            </a:endParaRPr>
          </a:p>
          <a:p>
            <a:pPr algn="ctr">
              <a:defRPr/>
            </a:pPr>
            <a:r>
              <a:rPr lang="nb-NO" sz="1100" dirty="0">
                <a:solidFill>
                  <a:schemeClr val="tx1"/>
                </a:solidFill>
                <a:latin typeface="+mj-lt"/>
                <a:ea typeface="Calibri" pitchFamily="34" charset="0"/>
                <a:cs typeface="Andalus" panose="02020603050405020304" pitchFamily="18" charset="-78"/>
              </a:rPr>
              <a:t>Sommerly ønsker å gi barna en forståelse for hvordan de kan fungere i samfunnet. I dette tilfelle vil samfunnet omhandle alle barn og voksne som er i barnehagen. Vi ønsker å bidra til at barna utvikler respekt for seg selv og omverdenen. </a:t>
            </a:r>
          </a:p>
          <a:p>
            <a:pPr>
              <a:defRPr/>
            </a:pPr>
            <a:endParaRPr lang="nb-NO" sz="1100" dirty="0">
              <a:solidFill>
                <a:schemeClr val="tx1"/>
              </a:solidFill>
              <a:latin typeface="+mj-lt"/>
              <a:ea typeface="Calibri" pitchFamily="34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92308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6442</TotalTime>
  <Words>390</Words>
  <Application>Microsoft Office PowerPoint</Application>
  <PresentationFormat>Skjermfremvisning (4:3)</PresentationFormat>
  <Paragraphs>32</Paragraphs>
  <Slides>1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6" baseType="lpstr">
      <vt:lpstr>Andalus</vt:lpstr>
      <vt:lpstr>Arial</vt:lpstr>
      <vt:lpstr>Calibri</vt:lpstr>
      <vt:lpstr>Comic Sans MS</vt:lpstr>
      <vt:lpstr>Office-tema</vt:lpstr>
      <vt:lpstr>PERIODEPLAN: BÆREKRAFTIG UTVIKLING 1. MARS – 15. JUNI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Periodeplan for Byggeklossen Uke  2 - 8      Språkmiljø: Språkforståelse og språklig bevissthet</dc:title>
  <dc:creator>Sommerly</dc:creator>
  <cp:lastModifiedBy>lisemerethe@sommerdal.no</cp:lastModifiedBy>
  <cp:revision>56</cp:revision>
  <cp:lastPrinted>2016-01-07T09:04:38Z</cp:lastPrinted>
  <dcterms:created xsi:type="dcterms:W3CDTF">2015-12-28T13:18:38Z</dcterms:created>
  <dcterms:modified xsi:type="dcterms:W3CDTF">2019-01-07T13:06:30Z</dcterms:modified>
</cp:coreProperties>
</file>